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1" r:id="rId5"/>
    <p:sldId id="269" r:id="rId6"/>
    <p:sldId id="270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 snapToGrid="0">
      <p:cViewPr varScale="1">
        <p:scale>
          <a:sx n="67" d="100"/>
          <a:sy n="67" d="100"/>
        </p:scale>
        <p:origin x="66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6" y="1470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hr-HR" dirty="0"/>
              <a:t>Škole koje</a:t>
            </a:r>
            <a:br>
              <a:rPr lang="hr-HR" dirty="0"/>
            </a:br>
            <a:r>
              <a:rPr lang="hr-HR" dirty="0"/>
              <a:t>promiču zdravlje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Schools for Health in Europe</a:t>
            </a:r>
            <a:endParaRPr lang="hr-HR" sz="2400" dirty="0">
              <a:solidFill>
                <a:srgbClr val="7030A0"/>
              </a:solidFill>
            </a:endParaRPr>
          </a:p>
        </p:txBody>
      </p:sp>
      <p:pic>
        <p:nvPicPr>
          <p:cNvPr id="2050" name="Picture 2" descr="http://www.schools-for-health.eu/img/logo-sh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616" y="1232959"/>
            <a:ext cx="25050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76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0342" y="609600"/>
            <a:ext cx="8163659" cy="1036320"/>
          </a:xfrm>
        </p:spPr>
        <p:txBody>
          <a:bodyPr/>
          <a:lstStyle/>
          <a:p>
            <a:r>
              <a:rPr lang="hr-HR" dirty="0"/>
              <a:t>Škola koja promiče zdravlje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77779" y="1781175"/>
            <a:ext cx="8596668" cy="3880773"/>
          </a:xfrm>
        </p:spPr>
        <p:txBody>
          <a:bodyPr>
            <a:normAutofit/>
          </a:bodyPr>
          <a:lstStyle/>
          <a:p>
            <a:r>
              <a:rPr lang="hr-HR" sz="2400" dirty="0"/>
              <a:t>neprestano osnažuje svoje kapacitete kao mjesto zdravog življenja, učenja i rada</a:t>
            </a:r>
          </a:p>
          <a:p>
            <a:r>
              <a:rPr lang="hr-HR" sz="2400" dirty="0"/>
              <a:t>uključuje aktivnosti koje poduzimamo kako bi unaprijedili i/ili zaštitili zdravlje svih unutar školske zajednice </a:t>
            </a:r>
          </a:p>
          <a:p>
            <a:r>
              <a:rPr lang="hr-HR" sz="2400" dirty="0"/>
              <a:t>uključuje napore za stvaranjem zdrave školske okoline, školske politike i nastavnog plana i programa.</a:t>
            </a:r>
          </a:p>
        </p:txBody>
      </p:sp>
      <p:pic>
        <p:nvPicPr>
          <p:cNvPr id="3074" name="Picture 2" descr="http://www.schools-for-health.eu/img/logo-sh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432" y="379411"/>
            <a:ext cx="25050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64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CILJEVI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2400" dirty="0"/>
              <a:t>shvaćanje važnosti osobnog zdravlja i odgovornosti za zdravlje (vlastito, pojedinca i zajednice)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/>
              <a:t>usvajanje zdravih životnih navika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/>
              <a:t>djelovanje u okruženju mira i sigurnosti, razumijevanja i podrške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/>
              <a:t>djelovanje u zdravom socijalnom i fizičkom okruženju uz očuvanje okoliša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/>
              <a:t>razvoj vlastitog samopoštovanja i samopouzdanja te poštivanje drugih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/>
              <a:t>razvoj međusobnog rada i komunikacije</a:t>
            </a:r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8686" y="176752"/>
            <a:ext cx="2720974" cy="218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71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020" y="488302"/>
            <a:ext cx="8596668" cy="1320800"/>
          </a:xfrm>
        </p:spPr>
        <p:txBody>
          <a:bodyPr/>
          <a:lstStyle/>
          <a:p>
            <a:r>
              <a:rPr lang="hr-HR" dirty="0"/>
              <a:t>Zašto je važno biti škola koja promiče zdravlje?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77332" y="2579544"/>
            <a:ext cx="6706107" cy="18466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7419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 typeface="Wingdings" panose="05000000000000000000" pitchFamily="2" charset="2"/>
              <a:buChar char="ü"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212837"/>
                </a:solidFill>
                <a:effectLst/>
                <a:latin typeface="Trebuchet MS" panose="020B0603020202020204" pitchFamily="34" charset="0"/>
              </a:rPr>
              <a:t>bolja postignuća u učenju;</a:t>
            </a:r>
          </a:p>
          <a:p>
            <a:pPr defTabSz="914400">
              <a:buClrTx/>
              <a:buSzTx/>
              <a:buFont typeface="Wingdings" panose="05000000000000000000" pitchFamily="2" charset="2"/>
              <a:buChar char="ü"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212837"/>
                </a:solidFill>
                <a:effectLst/>
                <a:latin typeface="Trebuchet MS" panose="020B0603020202020204" pitchFamily="34" charset="0"/>
              </a:rPr>
              <a:t>bolje zdravlje učenika i</a:t>
            </a:r>
            <a:r>
              <a:rPr kumimoji="0" lang="sr-Latn-RS" altLang="sr-Latn-RS" sz="2400" b="0" i="0" u="none" strike="noStrike" cap="none" normalizeH="0" dirty="0">
                <a:ln>
                  <a:noFill/>
                </a:ln>
                <a:solidFill>
                  <a:srgbClr val="212837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kumimoji="0" lang="sr-Latn-RS" altLang="sr-Latn-RS" sz="2400" b="0" i="0" u="none" strike="noStrike" cap="none" normalizeH="0" dirty="0" err="1">
                <a:ln>
                  <a:noFill/>
                </a:ln>
                <a:solidFill>
                  <a:srgbClr val="212837"/>
                </a:solidFill>
                <a:effectLst/>
                <a:latin typeface="Trebuchet MS" panose="020B0603020202020204" pitchFamily="34" charset="0"/>
              </a:rPr>
              <a:t>djelatnika</a:t>
            </a: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212837"/>
                </a:solidFill>
                <a:effectLst/>
                <a:latin typeface="Trebuchet MS" panose="020B0603020202020204" pitchFamily="34" charset="0"/>
              </a:rPr>
              <a:t>;</a:t>
            </a:r>
          </a:p>
          <a:p>
            <a:pPr defTabSz="914400">
              <a:buClrTx/>
              <a:buSzTx/>
              <a:buFont typeface="Wingdings" panose="05000000000000000000" pitchFamily="2" charset="2"/>
              <a:buChar char="ü"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212837"/>
                </a:solidFill>
                <a:effectLst/>
                <a:latin typeface="Trebuchet MS" panose="020B0603020202020204" pitchFamily="34" charset="0"/>
              </a:rPr>
              <a:t>bolja skrb za učenike;</a:t>
            </a:r>
          </a:p>
          <a:p>
            <a:pPr defTabSz="914400">
              <a:buClrTx/>
              <a:buSzTx/>
              <a:buFont typeface="Wingdings" panose="05000000000000000000" pitchFamily="2" charset="2"/>
              <a:buChar char="ü"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212837"/>
                </a:solidFill>
                <a:effectLst/>
                <a:latin typeface="Trebuchet MS" panose="020B0603020202020204" pitchFamily="34" charset="0"/>
              </a:rPr>
              <a:t>bolja atmosfera u školi ;</a:t>
            </a:r>
          </a:p>
          <a:p>
            <a:pPr defTabSz="914400">
              <a:buClrTx/>
              <a:buSzTx/>
              <a:buFont typeface="Wingdings" panose="05000000000000000000" pitchFamily="2" charset="2"/>
              <a:buChar char="ü"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212837"/>
                </a:solidFill>
                <a:effectLst/>
                <a:latin typeface="Trebuchet MS" panose="020B0603020202020204" pitchFamily="34" charset="0"/>
              </a:rPr>
              <a:t>veće zadovoljstvo radnim </a:t>
            </a:r>
            <a:r>
              <a:rPr kumimoji="0" lang="sr-Latn-RS" altLang="sr-Latn-RS" sz="2400" b="0" i="0" u="none" strike="noStrike" cap="none" normalizeH="0" baseline="0" dirty="0" err="1">
                <a:ln>
                  <a:noFill/>
                </a:ln>
                <a:solidFill>
                  <a:srgbClr val="212837"/>
                </a:solidFill>
                <a:effectLst/>
                <a:latin typeface="Trebuchet MS" panose="020B0603020202020204" pitchFamily="34" charset="0"/>
              </a:rPr>
              <a:t>mjestom</a:t>
            </a:r>
            <a:endParaRPr kumimoji="0" lang="sr-Latn-RS" altLang="sr-Latn-RS" sz="2400" b="0" i="0" u="none" strike="noStrike" cap="none" normalizeH="0" baseline="0" dirty="0">
              <a:ln>
                <a:noFill/>
              </a:ln>
              <a:solidFill>
                <a:srgbClr val="212837"/>
              </a:solidFill>
              <a:effectLst/>
              <a:latin typeface="Trebuchet MS" panose="020B0603020202020204" pitchFamily="34" charset="0"/>
            </a:endParaRPr>
          </a:p>
        </p:txBody>
      </p:sp>
      <p:pic>
        <p:nvPicPr>
          <p:cNvPr id="1027" name="Picture 3" descr="http://www.schools-for-health.eu/img/logo-sh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881" y="488302"/>
            <a:ext cx="25050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46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SHE u Hrvatskoj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742578"/>
            <a:ext cx="8596668" cy="3880773"/>
          </a:xfrm>
        </p:spPr>
        <p:txBody>
          <a:bodyPr>
            <a:normAutofit/>
          </a:bodyPr>
          <a:lstStyle/>
          <a:p>
            <a:r>
              <a:rPr lang="hr-HR" sz="2400" dirty="0"/>
              <a:t>Projekt započet 1993. g. uključenjem 11 osnovnih škola</a:t>
            </a:r>
          </a:p>
          <a:p>
            <a:r>
              <a:rPr lang="hr-HR" sz="2400" dirty="0"/>
              <a:t>uključeno Ministarstvo zdravlja, Ministarstvo znanosti, obrazovanja i sporta, Hrvatski zavod za javno zdravstvo te Škola narodnog zdravlja „Andrija Štampar" Medicinskog fakulteta Sveučilišta u Zagrebu. </a:t>
            </a:r>
          </a:p>
          <a:p>
            <a:r>
              <a:rPr lang="hr-HR" sz="2400" dirty="0"/>
              <a:t>danas uključeno 47 osnovnih škola u Hrvatskoj</a:t>
            </a:r>
          </a:p>
          <a:p>
            <a:r>
              <a:rPr lang="hr-HR" sz="2400" dirty="0"/>
              <a:t>2016. uključeno 9 srednjih škola među kojima je i </a:t>
            </a:r>
            <a:r>
              <a:rPr lang="hr-HR" sz="2400" b="1" dirty="0"/>
              <a:t>Srednja škola Krapina.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5176" y="343421"/>
            <a:ext cx="2505673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62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SHE u SŠ Krapina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603828"/>
            <a:ext cx="9263500" cy="4196081"/>
          </a:xfrm>
        </p:spPr>
        <p:txBody>
          <a:bodyPr>
            <a:normAutofit lnSpcReduction="10000"/>
          </a:bodyPr>
          <a:lstStyle/>
          <a:p>
            <a:r>
              <a:rPr lang="hr-HR" sz="2400" dirty="0"/>
              <a:t>dugoročni projekt</a:t>
            </a:r>
          </a:p>
          <a:p>
            <a:r>
              <a:rPr lang="hr-HR" sz="2400" dirty="0"/>
              <a:t>započeli s aktivnostima u rujnu 2016.</a:t>
            </a:r>
          </a:p>
          <a:p>
            <a:r>
              <a:rPr lang="hr-HR" sz="2400" dirty="0"/>
              <a:t>prioritetno područje: djelatnici zdrave škole</a:t>
            </a:r>
          </a:p>
          <a:p>
            <a:pPr marL="0" indent="0">
              <a:buNone/>
            </a:pPr>
            <a:r>
              <a:rPr lang="hr-HR" sz="2400" dirty="0"/>
              <a:t>(veće zadovoljstvo djelatnika </a:t>
            </a:r>
            <a:r>
              <a:rPr lang="hr-HR" sz="2400" dirty="0">
                <a:sym typeface="Wingdings" panose="05000000000000000000" pitchFamily="2" charset="2"/>
              </a:rPr>
              <a:t></a:t>
            </a:r>
            <a:r>
              <a:rPr lang="hr-HR" sz="2400" dirty="0"/>
              <a:t>veće zadovoljstvo učenika)</a:t>
            </a:r>
          </a:p>
          <a:p>
            <a:r>
              <a:rPr lang="hr-HR" sz="2400" dirty="0"/>
              <a:t>4 glavna cilja: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/>
              <a:t>potaknuti fizičku aktivnost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/>
              <a:t>smanjiti osjećaj opterećenosti djelatnika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/>
              <a:t>unaprijediti </a:t>
            </a:r>
            <a:r>
              <a:rPr lang="hr-HR" sz="2400" dirty="0"/>
              <a:t>fizičko okruženje škole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/>
              <a:t>unaprjeđenje </a:t>
            </a:r>
            <a:r>
              <a:rPr lang="hr-HR" sz="2400" dirty="0"/>
              <a:t>komunikacijskih procesa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9413" y="99467"/>
            <a:ext cx="2505673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1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SHE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21759" y="1542198"/>
            <a:ext cx="9577584" cy="43218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/>
              <a:t>Hvala na pažnji.</a:t>
            </a:r>
          </a:p>
          <a:p>
            <a:pPr marL="3200400" lvl="7" indent="0">
              <a:buNone/>
            </a:pPr>
            <a:endParaRPr lang="hr-HR" sz="2400" dirty="0"/>
          </a:p>
          <a:p>
            <a:pPr marL="3200400" lvl="7" indent="0">
              <a:buNone/>
            </a:pPr>
            <a:r>
              <a:rPr lang="hr-HR" sz="2400" dirty="0"/>
              <a:t>„</a:t>
            </a:r>
            <a:r>
              <a:rPr lang="en-US" sz="2000" dirty="0"/>
              <a:t>Acting for better schools, leading to better lives</a:t>
            </a:r>
            <a:r>
              <a:rPr lang="hr-HR" sz="2000" dirty="0"/>
              <a:t>”</a:t>
            </a:r>
          </a:p>
          <a:p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257696"/>
            <a:ext cx="2505673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6133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329</TotalTime>
  <Words>264</Words>
  <Application>Microsoft Office PowerPoint</Application>
  <PresentationFormat>Široki zaslon</PresentationFormat>
  <Paragraphs>40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Faseta</vt:lpstr>
      <vt:lpstr>Škole koje promiču zdravlje</vt:lpstr>
      <vt:lpstr>Škola koja promiče zdravlje</vt:lpstr>
      <vt:lpstr>CILJEVI</vt:lpstr>
      <vt:lpstr>Zašto je važno biti škola koja promiče zdravlje?</vt:lpstr>
      <vt:lpstr>SHE u Hrvatskoj</vt:lpstr>
      <vt:lpstr>SHE u SŠ Krapina</vt:lpstr>
      <vt:lpstr>SHE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 koje promiču zdravlje</dc:title>
  <dc:creator>bojana</dc:creator>
  <cp:lastModifiedBy>Bojana</cp:lastModifiedBy>
  <cp:revision>52</cp:revision>
  <dcterms:created xsi:type="dcterms:W3CDTF">2016-08-21T17:17:37Z</dcterms:created>
  <dcterms:modified xsi:type="dcterms:W3CDTF">2017-03-15T19:22:33Z</dcterms:modified>
</cp:coreProperties>
</file>